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929" r:id="rId3"/>
    <p:sldId id="930" r:id="rId4"/>
    <p:sldId id="940" r:id="rId5"/>
    <p:sldId id="936" r:id="rId6"/>
    <p:sldId id="937" r:id="rId7"/>
    <p:sldId id="938" r:id="rId8"/>
    <p:sldId id="941" r:id="rId9"/>
    <p:sldId id="942" r:id="rId10"/>
    <p:sldId id="944" r:id="rId11"/>
    <p:sldId id="943" r:id="rId12"/>
    <p:sldId id="953" r:id="rId13"/>
    <p:sldId id="945" r:id="rId14"/>
    <p:sldId id="947" r:id="rId15"/>
    <p:sldId id="948" r:id="rId16"/>
    <p:sldId id="946" r:id="rId17"/>
    <p:sldId id="949" r:id="rId18"/>
    <p:sldId id="950" r:id="rId19"/>
    <p:sldId id="951" r:id="rId20"/>
    <p:sldId id="952" r:id="rId21"/>
    <p:sldId id="338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  <p:cmAuthor id="2" name="婷 王" initials="婷" lastIdx="3" clrIdx="1"/>
  <p:cmAuthor id="3" name="13087" initials="1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79BE0"/>
    <a:srgbClr val="B9B9B9"/>
    <a:srgbClr val="0091DB"/>
    <a:srgbClr val="8EC31F"/>
    <a:srgbClr val="FFFFFF"/>
    <a:srgbClr val="333333"/>
    <a:srgbClr val="5A5A5A"/>
    <a:srgbClr val="434343"/>
    <a:srgbClr val="1D1D1D"/>
    <a:srgbClr val="00808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327" autoAdjust="0"/>
    <p:restoredTop sz="93990" autoAdjust="0"/>
  </p:normalViewPr>
  <p:slideViewPr>
    <p:cSldViewPr snapToGrid="0">
      <p:cViewPr>
        <p:scale>
          <a:sx n="66" d="100"/>
          <a:sy n="66" d="100"/>
        </p:scale>
        <p:origin x="-1998" y="-720"/>
      </p:cViewPr>
      <p:guideLst>
        <p:guide orient="horz" pos="35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pPr/>
              <a:t>2021/9/14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5858B6-092F-42EC-9DE6-13FD18D80335}" type="datetimeFigureOut">
              <a:rPr lang="zh-CN" altLang="en-US" smtClean="0"/>
              <a:pPr/>
              <a:t>2021/9/14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6E9D64-A8B4-461D-8901-A1301991E23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E9D64-A8B4-461D-8901-A1301991E23F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E9D64-A8B4-461D-8901-A1301991E23F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E9D64-A8B4-461D-8901-A1301991E23F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形状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3"/>
            <a:ext cx="12192000" cy="6858000"/>
          </a:xfrm>
          <a:prstGeom prst="rect">
            <a:avLst/>
          </a:prstGeom>
        </p:spPr>
      </p:pic>
      <p:pic>
        <p:nvPicPr>
          <p:cNvPr id="11" name="图片 10" descr="图片包含 游戏机, 画, 食物&#10;&#10;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472081"/>
            <a:ext cx="1651294" cy="54989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C87FA9-E340-4A0F-939F-B634FDA2433F}" type="datetimeFigureOut">
              <a:rPr lang="zh-CN" altLang="en-US" smtClean="0"/>
              <a:pPr/>
              <a:t>2021/9/14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17143F-D6F8-4DD4-ABF6-F4C5C2E5525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bg>
      <p:bgPr>
        <a:solidFill>
          <a:srgbClr val="FA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54635" y="6228715"/>
            <a:ext cx="448310" cy="448310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702945" y="6364605"/>
            <a:ext cx="1663700" cy="3124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200" dirty="0">
                <a:solidFill>
                  <a:srgbClr val="B6AC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全球供应链服务平台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0" tIns="0" rIns="0" bIns="0"/>
          <a:lstStyle>
            <a:lvl1pPr>
              <a:defRPr sz="4230" b="1" i="0">
                <a:solidFill>
                  <a:schemeClr val="bg1"/>
                </a:solidFill>
                <a:latin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9/14/2021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1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>
            <a:alphaModFix amt="60000"/>
          </a:blip>
          <a:srcRect l="30592" t="24216" r="37315" b="48437"/>
          <a:stretch>
            <a:fillRect/>
          </a:stretch>
        </p:blipFill>
        <p:spPr>
          <a:xfrm>
            <a:off x="7303598" y="4182716"/>
            <a:ext cx="4888401" cy="2675284"/>
          </a:xfrm>
          <a:custGeom>
            <a:avLst/>
            <a:gdLst>
              <a:gd name="connsiteX0" fmla="*/ 0 w 4888401"/>
              <a:gd name="connsiteY0" fmla="*/ 0 h 2675284"/>
              <a:gd name="connsiteX1" fmla="*/ 4888401 w 4888401"/>
              <a:gd name="connsiteY1" fmla="*/ 0 h 2675284"/>
              <a:gd name="connsiteX2" fmla="*/ 4888401 w 4888401"/>
              <a:gd name="connsiteY2" fmla="*/ 2675284 h 2675284"/>
              <a:gd name="connsiteX3" fmla="*/ 0 w 4888401"/>
              <a:gd name="connsiteY3" fmla="*/ 2675284 h 2675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8401" h="2675284">
                <a:moveTo>
                  <a:pt x="0" y="0"/>
                </a:moveTo>
                <a:lnTo>
                  <a:pt x="4888401" y="0"/>
                </a:lnTo>
                <a:lnTo>
                  <a:pt x="4888401" y="2675284"/>
                </a:lnTo>
                <a:lnTo>
                  <a:pt x="0" y="2675284"/>
                </a:lnTo>
                <a:close/>
              </a:path>
            </a:pathLst>
          </a:custGeom>
        </p:spPr>
      </p:pic>
    </p:spTree>
  </p:cSld>
  <p:clrMapOvr>
    <a:masterClrMapping/>
  </p:clrMapOvr>
  <p:transition spd="slow" advClick="0" advTm="300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 userDrawn="1"/>
        </p:nvSpPr>
        <p:spPr>
          <a:xfrm>
            <a:off x="609596" y="345239"/>
            <a:ext cx="6015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中文微软雅黑</a:t>
            </a:r>
            <a:r>
              <a:rPr lang="en-US" altLang="zh-CN" sz="2000" b="1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1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英文</a:t>
            </a:r>
            <a:r>
              <a:rPr lang="en-US" altLang="zh-CN" sz="2000" b="1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Calibri 20</a:t>
            </a:r>
            <a:r>
              <a:rPr lang="zh-CN" altLang="en-US" sz="2000" b="1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字号加粗，颜色</a:t>
            </a:r>
            <a:r>
              <a:rPr lang="en-US" altLang="zh-CN" sz="2000" b="1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#333</a:t>
            </a:r>
            <a:endParaRPr lang="zh-CN" altLang="en-US" sz="20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-1" y="329294"/>
            <a:ext cx="602675" cy="432000"/>
            <a:chOff x="-1" y="267535"/>
            <a:chExt cx="602675" cy="331200"/>
          </a:xfrm>
        </p:grpSpPr>
        <p:sp>
          <p:nvSpPr>
            <p:cNvPr id="11" name="矩形 10"/>
            <p:cNvSpPr/>
            <p:nvPr userDrawn="1"/>
          </p:nvSpPr>
          <p:spPr>
            <a:xfrm>
              <a:off x="-1" y="268350"/>
              <a:ext cx="446809" cy="329571"/>
            </a:xfrm>
            <a:prstGeom prst="rect">
              <a:avLst/>
            </a:prstGeom>
            <a:solidFill>
              <a:srgbClr val="079B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498762" y="267535"/>
              <a:ext cx="103912" cy="331200"/>
            </a:xfrm>
            <a:prstGeom prst="rect">
              <a:avLst/>
            </a:prstGeom>
            <a:solidFill>
              <a:srgbClr val="88B9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54981" y="328122"/>
            <a:ext cx="1309069" cy="43434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4011" y="6073827"/>
            <a:ext cx="12192000" cy="825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-1" y="329294"/>
            <a:ext cx="602675" cy="432000"/>
            <a:chOff x="-1" y="267535"/>
            <a:chExt cx="602675" cy="331200"/>
          </a:xfrm>
        </p:grpSpPr>
        <p:sp>
          <p:nvSpPr>
            <p:cNvPr id="10" name="矩形 9"/>
            <p:cNvSpPr/>
            <p:nvPr userDrawn="1"/>
          </p:nvSpPr>
          <p:spPr>
            <a:xfrm>
              <a:off x="-1" y="268350"/>
              <a:ext cx="446809" cy="329571"/>
            </a:xfrm>
            <a:prstGeom prst="rect">
              <a:avLst/>
            </a:prstGeom>
            <a:solidFill>
              <a:srgbClr val="079B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498762" y="267535"/>
              <a:ext cx="103912" cy="331200"/>
            </a:xfrm>
            <a:prstGeom prst="rect">
              <a:avLst/>
            </a:prstGeom>
            <a:solidFill>
              <a:srgbClr val="88B9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54981" y="328122"/>
            <a:ext cx="1309069" cy="4343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4011" y="6073827"/>
            <a:ext cx="12192000" cy="825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49541" y="328122"/>
            <a:ext cx="1309069" cy="434345"/>
          </a:xfrm>
          <a:prstGeom prst="rect">
            <a:avLst/>
          </a:prstGeom>
        </p:spPr>
      </p:pic>
      <p:sp>
        <p:nvSpPr>
          <p:cNvPr id="12" name="文本框 11"/>
          <p:cNvSpPr txBox="1"/>
          <p:nvPr userDrawn="1"/>
        </p:nvSpPr>
        <p:spPr>
          <a:xfrm>
            <a:off x="1295960" y="1065909"/>
            <a:ext cx="24243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91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zh-CN" altLang="en-US" sz="2000" b="1" dirty="0">
                <a:solidFill>
                  <a:srgbClr val="0091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>
                <a:solidFill>
                  <a:srgbClr val="8EC31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contents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49541" y="328122"/>
            <a:ext cx="1309069" cy="434345"/>
          </a:xfrm>
          <a:prstGeom prst="rect">
            <a:avLst/>
          </a:prstGeom>
        </p:spPr>
      </p:pic>
      <p:sp>
        <p:nvSpPr>
          <p:cNvPr id="12" name="文本框 11"/>
          <p:cNvSpPr txBox="1"/>
          <p:nvPr userDrawn="1"/>
        </p:nvSpPr>
        <p:spPr>
          <a:xfrm>
            <a:off x="1295960" y="1065909"/>
            <a:ext cx="24243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91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zh-CN" altLang="en-US" sz="2000" b="1" dirty="0">
                <a:solidFill>
                  <a:srgbClr val="0091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>
                <a:solidFill>
                  <a:srgbClr val="8EC31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contents</a:t>
            </a: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1322852" y="2004212"/>
            <a:ext cx="4491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0091DB"/>
                </a:solidFill>
                <a:latin typeface="+mj-lt"/>
                <a:cs typeface="Calibri" panose="020F0502020204030204" pitchFamily="34" charset="0"/>
              </a:rPr>
              <a:t>1</a:t>
            </a:r>
            <a:endParaRPr lang="zh-CN" altLang="en-US" sz="4000" dirty="0">
              <a:solidFill>
                <a:srgbClr val="0091DB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1729979" y="2096616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0091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中国进口</a:t>
            </a:r>
            <a:r>
              <a:rPr lang="en-US" altLang="zh-CN" sz="1600" dirty="0">
                <a:solidFill>
                  <a:srgbClr val="0091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600" dirty="0">
                <a:solidFill>
                  <a:srgbClr val="0091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</a:t>
            </a: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1729979" y="2388411"/>
            <a:ext cx="30930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唯一一家跻身中国进口200强的进口冻品集团</a:t>
            </a:r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4446492" y="2508601"/>
            <a:ext cx="5976000" cy="584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 userDrawn="1"/>
        </p:nvSpPr>
        <p:spPr>
          <a:xfrm>
            <a:off x="10483459" y="2388411"/>
            <a:ext cx="3856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10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1322852" y="3015157"/>
            <a:ext cx="4491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0091DB"/>
                </a:solidFill>
                <a:latin typeface="+mj-lt"/>
                <a:cs typeface="Calibri" panose="020F0502020204030204" pitchFamily="34" charset="0"/>
              </a:rPr>
              <a:t>2</a:t>
            </a:r>
            <a:endParaRPr lang="zh-CN" altLang="en-US" sz="4000" dirty="0">
              <a:solidFill>
                <a:srgbClr val="0091DB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1729979" y="3107561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0091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进口冻品市场占有率</a:t>
            </a:r>
            <a:r>
              <a:rPr lang="en-US" altLang="zh-CN" sz="1600" dirty="0">
                <a:solidFill>
                  <a:srgbClr val="0091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23%</a:t>
            </a:r>
            <a:endParaRPr lang="zh-CN" altLang="en-US" sz="1600" dirty="0">
              <a:solidFill>
                <a:srgbClr val="0091D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1729979" y="3399356"/>
            <a:ext cx="30930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进口冻肉及水产总量持续六年位居全国首位</a:t>
            </a:r>
          </a:p>
        </p:txBody>
      </p:sp>
      <p:cxnSp>
        <p:nvCxnSpPr>
          <p:cNvPr id="23" name="直接连接符 22"/>
          <p:cNvCxnSpPr/>
          <p:nvPr userDrawn="1"/>
        </p:nvCxnSpPr>
        <p:spPr>
          <a:xfrm>
            <a:off x="4559572" y="3519546"/>
            <a:ext cx="586292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 userDrawn="1"/>
        </p:nvSpPr>
        <p:spPr>
          <a:xfrm>
            <a:off x="10483459" y="3399356"/>
            <a:ext cx="3856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endParaRPr lang="zh-CN" altLang="en-US" sz="10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 userDrawn="1"/>
        </p:nvSpPr>
        <p:spPr>
          <a:xfrm>
            <a:off x="1322852" y="4026102"/>
            <a:ext cx="4491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0091DB"/>
                </a:solidFill>
                <a:latin typeface="+mj-lt"/>
                <a:cs typeface="Calibri" panose="020F0502020204030204" pitchFamily="34" charset="0"/>
              </a:rPr>
              <a:t>3</a:t>
            </a:r>
            <a:endParaRPr lang="zh-CN" altLang="en-US" sz="4000" dirty="0">
              <a:solidFill>
                <a:srgbClr val="0091DB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0" name="文本框 29"/>
          <p:cNvSpPr txBox="1"/>
          <p:nvPr userDrawn="1"/>
        </p:nvSpPr>
        <p:spPr>
          <a:xfrm>
            <a:off x="1729979" y="4118506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0091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打造四流合一的温控食品产业</a:t>
            </a:r>
            <a:r>
              <a:rPr lang="en-US" altLang="zh-CN" sz="1600" dirty="0">
                <a:solidFill>
                  <a:srgbClr val="0091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O2O</a:t>
            </a:r>
            <a:r>
              <a:rPr lang="zh-CN" altLang="en-US" sz="1600" dirty="0">
                <a:solidFill>
                  <a:srgbClr val="0091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全链全球服务平台</a:t>
            </a:r>
          </a:p>
        </p:txBody>
      </p:sp>
      <p:sp>
        <p:nvSpPr>
          <p:cNvPr id="31" name="文本框 30"/>
          <p:cNvSpPr txBox="1"/>
          <p:nvPr userDrawn="1"/>
        </p:nvSpPr>
        <p:spPr>
          <a:xfrm>
            <a:off x="1729979" y="4410301"/>
            <a:ext cx="383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为顾客提供商流、信息流、物流和资金流的综合化服务</a:t>
            </a:r>
          </a:p>
        </p:txBody>
      </p:sp>
      <p:cxnSp>
        <p:nvCxnSpPr>
          <p:cNvPr id="32" name="直接连接符 31"/>
          <p:cNvCxnSpPr/>
          <p:nvPr userDrawn="1"/>
        </p:nvCxnSpPr>
        <p:spPr>
          <a:xfrm>
            <a:off x="4984376" y="4533411"/>
            <a:ext cx="543811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 userDrawn="1"/>
        </p:nvSpPr>
        <p:spPr>
          <a:xfrm>
            <a:off x="10483459" y="4410301"/>
            <a:ext cx="3856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endParaRPr lang="zh-CN" altLang="en-US" sz="10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 userDrawn="1"/>
        </p:nvSpPr>
        <p:spPr>
          <a:xfrm>
            <a:off x="1322852" y="5037046"/>
            <a:ext cx="4491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0091DB"/>
                </a:solidFill>
                <a:latin typeface="+mj-lt"/>
                <a:cs typeface="Calibri" panose="020F0502020204030204" pitchFamily="34" charset="0"/>
              </a:rPr>
              <a:t>4</a:t>
            </a:r>
            <a:endParaRPr lang="zh-CN" altLang="en-US" sz="4000" dirty="0">
              <a:solidFill>
                <a:srgbClr val="0091DB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7" name="文本框 36"/>
          <p:cNvSpPr txBox="1"/>
          <p:nvPr userDrawn="1"/>
        </p:nvSpPr>
        <p:spPr>
          <a:xfrm>
            <a:off x="1729979" y="5129450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0091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两个全覆盖</a:t>
            </a:r>
          </a:p>
        </p:txBody>
      </p:sp>
      <p:sp>
        <p:nvSpPr>
          <p:cNvPr id="38" name="文本框 37"/>
          <p:cNvSpPr txBox="1"/>
          <p:nvPr userDrawn="1"/>
        </p:nvSpPr>
        <p:spPr>
          <a:xfrm>
            <a:off x="1729979" y="5421245"/>
            <a:ext cx="38371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输华准入上游工厂全覆盖、国内所有肉类准入海运口岸全覆盖</a:t>
            </a:r>
          </a:p>
        </p:txBody>
      </p:sp>
      <p:cxnSp>
        <p:nvCxnSpPr>
          <p:cNvPr id="39" name="直接连接符 38"/>
          <p:cNvCxnSpPr/>
          <p:nvPr userDrawn="1"/>
        </p:nvCxnSpPr>
        <p:spPr>
          <a:xfrm>
            <a:off x="5369859" y="5547275"/>
            <a:ext cx="5052633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 userDrawn="1"/>
        </p:nvSpPr>
        <p:spPr>
          <a:xfrm>
            <a:off x="10483459" y="5421245"/>
            <a:ext cx="3856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endParaRPr lang="zh-CN" altLang="en-US" sz="10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C87FA9-E340-4A0F-939F-B634FDA2433F}" type="datetimeFigureOut">
              <a:rPr lang="zh-CN" altLang="en-US" smtClean="0"/>
              <a:pPr/>
              <a:t>2021/9/14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17143F-D6F8-4DD4-ABF6-F4C5C2E5525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C87FA9-E340-4A0F-939F-B634FDA2433F}" type="datetimeFigureOut">
              <a:rPr lang="zh-CN" altLang="en-US" smtClean="0"/>
              <a:pPr/>
              <a:t>2021/9/14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17143F-D6F8-4DD4-ABF6-F4C5C2E5525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709410" y="1978025"/>
            <a:ext cx="5220970" cy="2046605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5465" y="1978025"/>
            <a:ext cx="111004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solidFill>
                  <a:srgbClr val="0091DB"/>
                </a:solidFill>
                <a:latin typeface="Corbel" panose="020B0503020204020204" pitchFamily="34" charset="0"/>
                <a:ea typeface="微软雅黑" panose="020B0503020204020204" pitchFamily="34" charset="-122"/>
              </a:rPr>
              <a:t>如何开发简单</a:t>
            </a:r>
            <a:r>
              <a:rPr lang="zh-CN" altLang="en-US" sz="6000" b="1" dirty="0">
                <a:solidFill>
                  <a:srgbClr val="0091DB"/>
                </a:solidFill>
                <a:latin typeface="Corbel" panose="020B0503020204020204" pitchFamily="34" charset="0"/>
                <a:ea typeface="微软雅黑" panose="020B0503020204020204" pitchFamily="34" charset="-122"/>
              </a:rPr>
              <a:t>的</a:t>
            </a:r>
            <a:r>
              <a:rPr lang="en-US" altLang="zh-CN" sz="6000" b="1" dirty="0">
                <a:solidFill>
                  <a:srgbClr val="0091DB"/>
                </a:solidFill>
                <a:latin typeface="Corbel" panose="020B0503020204020204" pitchFamily="34" charset="0"/>
                <a:ea typeface="微软雅黑" panose="020B0503020204020204" pitchFamily="34" charset="-122"/>
              </a:rPr>
              <a:t>chrome</a:t>
            </a:r>
            <a:r>
              <a:rPr lang="zh-CN" altLang="en-US" sz="6000" b="1" dirty="0" smtClean="0">
                <a:solidFill>
                  <a:srgbClr val="0091DB"/>
                </a:solidFill>
                <a:latin typeface="Corbel" panose="020B0503020204020204" pitchFamily="34" charset="0"/>
                <a:ea typeface="微软雅黑" panose="020B0503020204020204" pitchFamily="34" charset="-122"/>
              </a:rPr>
              <a:t>插件</a:t>
            </a:r>
            <a:endParaRPr lang="zh-CN" altLang="en-US" sz="6000" b="1" dirty="0">
              <a:solidFill>
                <a:srgbClr val="0091DB"/>
              </a:solidFill>
              <a:latin typeface="Corbel" panose="020B0503020204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99770" y="358140"/>
            <a:ext cx="50349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2.1   </a:t>
            </a: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核心介绍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65885" y="892810"/>
            <a:ext cx="2261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079B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injected-script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43305" y="1353185"/>
            <a:ext cx="9718040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      </a:t>
            </a:r>
            <a:r>
              <a:rPr lang="zh-CN" altLang="en-US" dirty="0"/>
              <a:t>这里的injected-</a:t>
            </a:r>
            <a:r>
              <a:rPr lang="zh-CN" altLang="en-US" dirty="0" smtClean="0"/>
              <a:t>script，</a:t>
            </a:r>
            <a:r>
              <a:rPr lang="zh-CN" altLang="en-US" dirty="0"/>
              <a:t>指的是通过DOM操作的方式向页面注入的一种JS。为什么要把这种JS单独拿出来讨论呢？又或者说为什么需要通过这种方式注入JS呢</a:t>
            </a:r>
            <a:r>
              <a:rPr lang="zh-CN" altLang="en-US" dirty="0" smtClean="0"/>
              <a:t>？</a:t>
            </a:r>
            <a:endParaRPr lang="zh-CN" altLang="en-US" dirty="0"/>
          </a:p>
          <a:p>
            <a:r>
              <a:rPr lang="zh-CN" altLang="en-US" dirty="0"/>
              <a:t>      这是因为content-script有一个很大的“缺陷”，也就是无法访问页面中的JS，虽然它可以操作DOM，但是DOM却不能调用它，也就是无法在DOM中通过绑定事件的方式调用content-script中的代码（包括直接写onclick和addEventListener2种方式都不行），但是，“在页面上添加一个按钮并调用插件的扩展API”是一个很常见的需求，那该怎么办呢？。</a:t>
            </a:r>
          </a:p>
        </p:txBody>
      </p:sp>
      <p:pic>
        <p:nvPicPr>
          <p:cNvPr id="5" name="图片 4" descr="截屏2021-09-12 下午2.45.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625" y="3979545"/>
            <a:ext cx="5688965" cy="2550795"/>
          </a:xfrm>
          <a:prstGeom prst="rect">
            <a:avLst/>
          </a:prstGeom>
        </p:spPr>
      </p:pic>
      <p:pic>
        <p:nvPicPr>
          <p:cNvPr id="6" name="图片 5" descr="截屏2021-09-12 下午3.01.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990" y="3383280"/>
            <a:ext cx="5689600" cy="584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99770" y="358140"/>
            <a:ext cx="50349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2.1 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核心介绍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65885" y="918210"/>
            <a:ext cx="2261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79B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background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55675" y="1378585"/>
            <a:ext cx="951674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      </a:t>
            </a:r>
            <a:r>
              <a:t>后台（姑且这么翻译吧），是一个常驻的页面，它的生命周期是插件中所有类型页面中最长的，它随着浏览器的打开而打开，随着浏览器的关闭而关闭，所以通常把需要一直运行的、启动就运行的、全局的代码放在background里面。</a:t>
            </a:r>
          </a:p>
          <a:p>
            <a:r>
              <a:t>       background的权限非常高，几乎可以调用所有的Chrome扩展API（除了devtools），而且它可以无限制跨域，也就是可以跨域访问任何网站而无需要求对方设置CORS。</a:t>
            </a:r>
          </a:p>
          <a:p>
            <a:r>
              <a:rPr lang="zh-CN" altLang="en-US"/>
              <a:t>      配置中，background可以通过page指定一张网页，也可以通过scripts直接指定一个JS，Chrome会自动为这个JS生成一个默认的网页：</a:t>
            </a:r>
          </a:p>
        </p:txBody>
      </p:sp>
      <p:pic>
        <p:nvPicPr>
          <p:cNvPr id="8" name="图片 7" descr="截屏2021-09-12 下午2.49.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40" y="3892550"/>
            <a:ext cx="5054600" cy="16764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201410" y="3695700"/>
            <a:ext cx="427101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/>
              <a:t>      </a:t>
            </a:r>
            <a:r>
              <a:rPr lang="zh-CN" altLang="en-US"/>
              <a:t>需要特别说明的是，虽然你可以通过chrome-extension://xxx/background.html直接打开后台页，但是你打开的后台页和真正一直在后台运行的那个页面不是同一个，换句话说，你可以打开无数个background.html，但是真正在后台常驻的只有一个，而且这个你永远看不到它的界面，只能调试它的代码。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99770" y="358140"/>
            <a:ext cx="50349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2.1 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核心介绍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65885" y="918210"/>
            <a:ext cx="2261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79B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background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9930" y="1441241"/>
            <a:ext cx="8583613" cy="506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99770" y="391160"/>
            <a:ext cx="50349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2.1   </a:t>
            </a: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核心介绍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339850" y="854075"/>
            <a:ext cx="2261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79B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popup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55675" y="1378585"/>
            <a:ext cx="95167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</a:t>
            </a:r>
            <a:r>
              <a:rPr dirty="0"/>
              <a:t>popup是点击browser_action或者page_action图标时打开的一个小窗口网页，焦点离开网页就立即关闭，一般用来做一些临时性的交互。</a:t>
            </a:r>
          </a:p>
          <a:p>
            <a:r>
              <a:rPr dirty="0"/>
              <a:t>popup可以包含任意你想要的HTML内容，并且会自适应大小。可以通过default_popup字段来指定popup页面，也可以调用setPopup()方法。</a:t>
            </a:r>
          </a:p>
        </p:txBody>
      </p:sp>
      <p:pic>
        <p:nvPicPr>
          <p:cNvPr id="8" name="图片 7" descr="截屏2021-09-12 下午2.58.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2577465"/>
            <a:ext cx="4110355" cy="3725545"/>
          </a:xfrm>
          <a:prstGeom prst="rect">
            <a:avLst/>
          </a:prstGeom>
        </p:spPr>
      </p:pic>
      <p:pic>
        <p:nvPicPr>
          <p:cNvPr id="9" name="图片 8" descr="截屏2021-09-12 下午2.59.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640" y="2743200"/>
            <a:ext cx="5901690" cy="31203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"/>
          <p:cNvSpPr txBox="1"/>
          <p:nvPr/>
        </p:nvSpPr>
        <p:spPr>
          <a:xfrm>
            <a:off x="699770" y="363024"/>
            <a:ext cx="50349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3.1  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消息通信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5"/>
          <p:cNvSpPr txBox="1"/>
          <p:nvPr/>
        </p:nvSpPr>
        <p:spPr>
          <a:xfrm>
            <a:off x="1339849" y="854078"/>
            <a:ext cx="73961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79B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smtClean="0">
                <a:solidFill>
                  <a:srgbClr val="079BE0"/>
                </a:solidFill>
              </a:rPr>
              <a:t>injected script</a:t>
            </a:r>
            <a:r>
              <a:rPr lang="zh-CN" altLang="en-US" sz="2400" b="1" dirty="0" smtClean="0">
                <a:solidFill>
                  <a:srgbClr val="079BE0"/>
                </a:solidFill>
              </a:rPr>
              <a:t>和</a:t>
            </a:r>
            <a:r>
              <a:rPr lang="en-US" sz="2400" b="1" dirty="0" smtClean="0">
                <a:solidFill>
                  <a:srgbClr val="079BE0"/>
                </a:solidFill>
              </a:rPr>
              <a:t>content-script</a:t>
            </a:r>
          </a:p>
          <a:p>
            <a:endParaRPr lang="zh-CN" altLang="en-US" sz="2400" b="1" dirty="0" smtClean="0">
              <a:solidFill>
                <a:srgbClr val="079BE0"/>
              </a:solidFill>
            </a:endParaRPr>
          </a:p>
          <a:p>
            <a:endParaRPr lang="en-US" altLang="zh-CN" sz="2400" b="1" dirty="0" smtClean="0">
              <a:solidFill>
                <a:srgbClr val="079BE0"/>
              </a:solidFill>
            </a:endParaRPr>
          </a:p>
          <a:p>
            <a:endParaRPr lang="zh-CN" altLang="en-US" sz="2400" dirty="0">
              <a:solidFill>
                <a:srgbClr val="079BE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55675" y="1378585"/>
            <a:ext cx="95167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content-script</a:t>
            </a:r>
            <a:r>
              <a:rPr lang="zh-CN" altLang="en-US" dirty="0" smtClean="0"/>
              <a:t>和页面内的脚本（</a:t>
            </a:r>
            <a:r>
              <a:rPr lang="en-US" dirty="0" smtClean="0"/>
              <a:t>injected-script</a:t>
            </a:r>
            <a:r>
              <a:rPr lang="zh-CN" altLang="en-US" dirty="0" smtClean="0"/>
              <a:t>自然也属于页面内的脚本）之间唯一共享的东西就是页面的</a:t>
            </a:r>
            <a:r>
              <a:rPr lang="en-US" dirty="0" smtClean="0"/>
              <a:t>DOM</a:t>
            </a:r>
            <a:r>
              <a:rPr lang="zh-CN" altLang="en-US" dirty="0" smtClean="0"/>
              <a:t>元素，有</a:t>
            </a:r>
            <a:r>
              <a:rPr lang="en-US" altLang="zh-CN" dirty="0" smtClean="0"/>
              <a:t>2</a:t>
            </a:r>
            <a:r>
              <a:rPr lang="zh-CN" altLang="en-US" dirty="0" smtClean="0"/>
              <a:t>种方法可以实现二者通讯： </a:t>
            </a:r>
            <a:endParaRPr lang="en-US" altLang="zh-CN" dirty="0" smtClean="0"/>
          </a:p>
          <a:p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可以通过</a:t>
            </a:r>
            <a:r>
              <a:rPr lang="en-US" dirty="0" err="1" smtClean="0"/>
              <a:t>window.postMessage</a:t>
            </a:r>
            <a:r>
              <a:rPr lang="zh-CN" altLang="en-US" dirty="0" smtClean="0"/>
              <a:t>和</a:t>
            </a:r>
            <a:r>
              <a:rPr lang="en-US" dirty="0" err="1" smtClean="0"/>
              <a:t>window.addEventListener</a:t>
            </a:r>
            <a:r>
              <a:rPr lang="zh-CN" altLang="en-US" dirty="0" smtClean="0"/>
              <a:t>来实现二者消息通讯；</a:t>
            </a:r>
          </a:p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通过自定义</a:t>
            </a:r>
            <a:r>
              <a:rPr lang="en-US" dirty="0" smtClean="0"/>
              <a:t>DOM</a:t>
            </a:r>
            <a:r>
              <a:rPr lang="zh-CN" altLang="en-US" dirty="0" smtClean="0"/>
              <a:t>事件来实现；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第一种方法</a:t>
            </a:r>
            <a:r>
              <a:rPr lang="en-US" altLang="zh-CN" dirty="0" smtClean="0">
                <a:sym typeface="Wingdings" pitchFamily="2" charset="2"/>
              </a:rPr>
              <a:t>: (</a:t>
            </a:r>
            <a:r>
              <a:rPr lang="en-US" dirty="0" smtClean="0"/>
              <a:t>injected-script</a:t>
            </a:r>
            <a:r>
              <a:rPr lang="en-US" altLang="zh-CN" dirty="0" smtClean="0">
                <a:sym typeface="Wingdings" pitchFamily="2" charset="2"/>
              </a:rPr>
              <a:t>)</a:t>
            </a:r>
          </a:p>
          <a:p>
            <a:endParaRPr lang="zh-CN" altLang="en-US" dirty="0" smtClean="0"/>
          </a:p>
          <a:p>
            <a:endParaRPr dirty="0"/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8847" y="3433836"/>
            <a:ext cx="52387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1125415" y="4881489"/>
            <a:ext cx="241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injected-script</a:t>
            </a:r>
            <a:r>
              <a:rPr lang="zh-CN" altLang="en-US" dirty="0" smtClean="0"/>
              <a:t>中：</a:t>
            </a:r>
            <a:endParaRPr lang="zh-CN" altLang="en-US" dirty="0"/>
          </a:p>
        </p:txBody>
      </p:sp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80108" y="4647265"/>
            <a:ext cx="4421358" cy="2084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"/>
          <p:cNvSpPr txBox="1"/>
          <p:nvPr/>
        </p:nvSpPr>
        <p:spPr>
          <a:xfrm>
            <a:off x="699770" y="363024"/>
            <a:ext cx="50349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3.1  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消息通信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6"/>
          <p:cNvSpPr txBox="1"/>
          <p:nvPr/>
        </p:nvSpPr>
        <p:spPr>
          <a:xfrm>
            <a:off x="885337" y="464186"/>
            <a:ext cx="9516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</a:t>
            </a:r>
            <a:endParaRPr lang="en-US" altLang="zh-CN" dirty="0" smtClean="0"/>
          </a:p>
          <a:p>
            <a:r>
              <a:rPr lang="zh-CN" altLang="en-US" dirty="0" smtClean="0"/>
              <a:t>第二种方法</a:t>
            </a:r>
            <a:r>
              <a:rPr lang="en-US" altLang="zh-CN" dirty="0" smtClean="0">
                <a:sym typeface="Wingdings" pitchFamily="2" charset="2"/>
              </a:rPr>
              <a:t>: (</a:t>
            </a:r>
            <a:r>
              <a:rPr lang="en-US" dirty="0" smtClean="0"/>
              <a:t>injected-script</a:t>
            </a:r>
            <a:r>
              <a:rPr lang="en-US" altLang="zh-CN" dirty="0" smtClean="0">
                <a:sym typeface="Wingdings" pitchFamily="2" charset="2"/>
              </a:rPr>
              <a:t>)</a:t>
            </a:r>
          </a:p>
          <a:p>
            <a:endParaRPr lang="zh-CN" altLang="en-US" dirty="0" smtClean="0"/>
          </a:p>
          <a:p>
            <a:endParaRPr dirty="0"/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465" y="1575582"/>
            <a:ext cx="6554567" cy="2914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91250" y="4210050"/>
            <a:ext cx="6000750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矩形 10"/>
          <p:cNvSpPr/>
          <p:nvPr/>
        </p:nvSpPr>
        <p:spPr>
          <a:xfrm>
            <a:off x="8718398" y="3581959"/>
            <a:ext cx="1789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content-script.js</a:t>
            </a:r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99770" y="391160"/>
            <a:ext cx="50349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3.1  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消息通信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5"/>
          <p:cNvSpPr txBox="1"/>
          <p:nvPr/>
        </p:nvSpPr>
        <p:spPr>
          <a:xfrm>
            <a:off x="1339849" y="854076"/>
            <a:ext cx="7396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79B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smtClean="0">
                <a:solidFill>
                  <a:srgbClr val="079BE0"/>
                </a:solidFill>
              </a:rPr>
              <a:t>content-script</a:t>
            </a:r>
            <a:r>
              <a:rPr lang="zh-CN" altLang="en-US" sz="2400" b="1" dirty="0" smtClean="0">
                <a:solidFill>
                  <a:srgbClr val="079BE0"/>
                </a:solidFill>
              </a:rPr>
              <a:t>主动发消息给后台</a:t>
            </a:r>
            <a:r>
              <a:rPr lang="en-US" altLang="zh-CN" sz="2400" b="1" dirty="0" smtClean="0">
                <a:solidFill>
                  <a:srgbClr val="079BE0"/>
                </a:solidFill>
              </a:rPr>
              <a:t>background</a:t>
            </a:r>
            <a:endParaRPr lang="zh-CN" altLang="en-US" sz="2400" b="1" dirty="0" smtClean="0">
              <a:solidFill>
                <a:srgbClr val="079BE0"/>
              </a:solidFill>
            </a:endParaRPr>
          </a:p>
          <a:p>
            <a:endParaRPr lang="en-US" altLang="zh-CN" sz="2400" b="1" dirty="0" smtClean="0">
              <a:solidFill>
                <a:srgbClr val="079BE0"/>
              </a:solidFill>
            </a:endParaRPr>
          </a:p>
          <a:p>
            <a:endParaRPr lang="zh-CN" altLang="en-US" sz="2400" dirty="0">
              <a:solidFill>
                <a:srgbClr val="079BE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文本框 5"/>
          <p:cNvSpPr txBox="1"/>
          <p:nvPr/>
        </p:nvSpPr>
        <p:spPr>
          <a:xfrm>
            <a:off x="1450046" y="2779006"/>
            <a:ext cx="7396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079BE0"/>
                </a:solidFill>
              </a:rPr>
              <a:t>background</a:t>
            </a:r>
            <a:r>
              <a:rPr lang="zh-CN" altLang="en-US" sz="2400" dirty="0" smtClean="0">
                <a:solidFill>
                  <a:srgbClr val="079BE0"/>
                </a:solidFill>
              </a:rPr>
              <a:t>监听来自</a:t>
            </a:r>
            <a:r>
              <a:rPr lang="en-US" sz="2400" dirty="0" smtClean="0">
                <a:solidFill>
                  <a:srgbClr val="079BE0"/>
                </a:solidFill>
              </a:rPr>
              <a:t>content-script</a:t>
            </a:r>
            <a:r>
              <a:rPr lang="zh-CN" altLang="en-US" sz="2400" dirty="0" smtClean="0">
                <a:solidFill>
                  <a:srgbClr val="079BE0"/>
                </a:solidFill>
              </a:rPr>
              <a:t>的消息</a:t>
            </a:r>
            <a:endParaRPr lang="zh-CN" altLang="en-US" sz="2400" b="1" dirty="0" smtClean="0">
              <a:solidFill>
                <a:srgbClr val="079BE0"/>
              </a:solidFill>
            </a:endParaRPr>
          </a:p>
          <a:p>
            <a:endParaRPr lang="en-US" altLang="zh-CN" sz="2400" b="1" dirty="0" smtClean="0">
              <a:solidFill>
                <a:srgbClr val="079BE0"/>
              </a:solidFill>
            </a:endParaRPr>
          </a:p>
          <a:p>
            <a:endParaRPr lang="zh-CN" altLang="en-US" sz="2400" dirty="0">
              <a:solidFill>
                <a:srgbClr val="079BE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6005" y="3455158"/>
            <a:ext cx="10123487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4153" y="1345955"/>
            <a:ext cx="11466513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"/>
          <p:cNvSpPr txBox="1"/>
          <p:nvPr/>
        </p:nvSpPr>
        <p:spPr>
          <a:xfrm>
            <a:off x="727905" y="348957"/>
            <a:ext cx="50349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3.1  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其他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5"/>
          <p:cNvSpPr txBox="1"/>
          <p:nvPr/>
        </p:nvSpPr>
        <p:spPr>
          <a:xfrm>
            <a:off x="1339849" y="854076"/>
            <a:ext cx="7396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79B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zh-CN" altLang="en-US" sz="2400" b="1" dirty="0" smtClean="0">
                <a:solidFill>
                  <a:srgbClr val="079B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查看已经安装的插件路径</a:t>
            </a:r>
            <a:endParaRPr lang="zh-CN" altLang="en-US" sz="2400" b="1" dirty="0" smtClean="0">
              <a:solidFill>
                <a:srgbClr val="079BE0"/>
              </a:solidFill>
            </a:endParaRPr>
          </a:p>
          <a:p>
            <a:endParaRPr lang="en-US" altLang="zh-CN" sz="2400" b="1" dirty="0" smtClean="0">
              <a:solidFill>
                <a:srgbClr val="079BE0"/>
              </a:solidFill>
            </a:endParaRPr>
          </a:p>
          <a:p>
            <a:endParaRPr lang="zh-CN" altLang="en-US" sz="2400" dirty="0">
              <a:solidFill>
                <a:srgbClr val="079BE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文本框 6"/>
          <p:cNvSpPr txBox="1"/>
          <p:nvPr/>
        </p:nvSpPr>
        <p:spPr>
          <a:xfrm>
            <a:off x="955675" y="1378585"/>
            <a:ext cx="9516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已安装的插件源码路径：</a:t>
            </a:r>
            <a:r>
              <a:rPr lang="en-US" dirty="0" smtClean="0"/>
              <a:t>C:\Users\</a:t>
            </a:r>
            <a:r>
              <a:rPr lang="zh-CN" altLang="en-US" dirty="0" smtClean="0"/>
              <a:t>用户名</a:t>
            </a:r>
            <a:r>
              <a:rPr lang="en-US" altLang="zh-CN" dirty="0" smtClean="0"/>
              <a:t>\</a:t>
            </a:r>
            <a:r>
              <a:rPr lang="en-US" dirty="0" err="1" smtClean="0"/>
              <a:t>AppData</a:t>
            </a:r>
            <a:r>
              <a:rPr lang="en-US" dirty="0" smtClean="0"/>
              <a:t>\Local\Google\Chrome\User Data\Default\Extensions，</a:t>
            </a:r>
            <a:r>
              <a:rPr lang="zh-CN" altLang="en-US" dirty="0" smtClean="0"/>
              <a:t>每一个插件被放在以插件</a:t>
            </a:r>
            <a:r>
              <a:rPr lang="en-US" dirty="0" smtClean="0"/>
              <a:t>ID</a:t>
            </a:r>
            <a:r>
              <a:rPr lang="zh-CN" altLang="en-US" dirty="0" smtClean="0"/>
              <a:t>为名的文件夹里面，想要学习某个插件的某个功能是如何实现的，看人家的源码是最好的方法了</a:t>
            </a:r>
          </a:p>
          <a:p>
            <a:endParaRPr dirty="0"/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6310" y="2484780"/>
            <a:ext cx="5524500" cy="326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41429" y="2589188"/>
            <a:ext cx="5095875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"/>
          <p:cNvSpPr txBox="1"/>
          <p:nvPr/>
        </p:nvSpPr>
        <p:spPr>
          <a:xfrm>
            <a:off x="727905" y="348957"/>
            <a:ext cx="50349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3.1  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其他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5"/>
          <p:cNvSpPr txBox="1"/>
          <p:nvPr/>
        </p:nvSpPr>
        <p:spPr>
          <a:xfrm>
            <a:off x="1339849" y="854076"/>
            <a:ext cx="7396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79B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zh-CN" altLang="en-US" sz="2400" b="1" dirty="0" smtClean="0">
                <a:solidFill>
                  <a:srgbClr val="079B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打包与发布</a:t>
            </a:r>
            <a:endParaRPr lang="zh-CN" altLang="en-US" sz="2400" b="1" dirty="0" smtClean="0">
              <a:solidFill>
                <a:srgbClr val="079BE0"/>
              </a:solidFill>
            </a:endParaRPr>
          </a:p>
          <a:p>
            <a:endParaRPr lang="en-US" altLang="zh-CN" sz="2400" b="1" dirty="0" smtClean="0">
              <a:solidFill>
                <a:srgbClr val="079BE0"/>
              </a:solidFill>
            </a:endParaRPr>
          </a:p>
          <a:p>
            <a:endParaRPr lang="zh-CN" altLang="en-US" sz="2400" dirty="0">
              <a:solidFill>
                <a:srgbClr val="079BE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72647" y="1415534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打包的话直接在插件管理页有一个打包按钮：</a:t>
            </a:r>
            <a:endParaRPr lang="zh-CN" altLang="en-US" dirty="0"/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7678" y="1866460"/>
            <a:ext cx="5133975" cy="318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62968" y="1871663"/>
            <a:ext cx="5705475" cy="311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"/>
          <p:cNvSpPr txBox="1"/>
          <p:nvPr/>
        </p:nvSpPr>
        <p:spPr>
          <a:xfrm>
            <a:off x="727905" y="348957"/>
            <a:ext cx="50349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3.1  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其他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6"/>
          <p:cNvSpPr txBox="1"/>
          <p:nvPr/>
        </p:nvSpPr>
        <p:spPr>
          <a:xfrm>
            <a:off x="703385" y="1378585"/>
            <a:ext cx="1080398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  </a:t>
            </a:r>
            <a:r>
              <a:rPr lang="en-US" b="1" dirty="0" err="1" smtClean="0"/>
              <a:t>Tampermonkey</a:t>
            </a:r>
            <a:r>
              <a:rPr lang="en-US" b="1" dirty="0" smtClean="0"/>
              <a:t>（</a:t>
            </a:r>
            <a:r>
              <a:rPr lang="zh-CN" altLang="en-US" b="1" dirty="0" smtClean="0"/>
              <a:t>油猴）</a:t>
            </a:r>
            <a:r>
              <a:rPr lang="zh-CN" altLang="en-US" dirty="0" smtClean="0"/>
              <a:t>，它还有一个兄弟</a:t>
            </a:r>
            <a:r>
              <a:rPr lang="en-US" b="1" dirty="0" smtClean="0"/>
              <a:t>YouTube（</a:t>
            </a:r>
            <a:r>
              <a:rPr lang="zh-CN" altLang="en-US" b="1" dirty="0" smtClean="0"/>
              <a:t>油管）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         起初的油猴是指</a:t>
            </a:r>
            <a:r>
              <a:rPr lang="en-US" altLang="zh-CN" b="1" dirty="0" err="1" smtClean="0"/>
              <a:t>Greasemonkey</a:t>
            </a:r>
            <a:r>
              <a:rPr lang="zh-CN" altLang="en-US" dirty="0" smtClean="0"/>
              <a:t>，意为</a:t>
            </a:r>
            <a:r>
              <a:rPr lang="zh-CN" altLang="en-US" b="1" dirty="0" smtClean="0"/>
              <a:t>“油猴子”</a:t>
            </a:r>
            <a:r>
              <a:rPr lang="zh-CN" altLang="en-US" dirty="0" smtClean="0"/>
              <a:t>，简称</a:t>
            </a:r>
            <a:r>
              <a:rPr lang="zh-CN" altLang="en-US" b="1" dirty="0" smtClean="0"/>
              <a:t>“油猴”</a:t>
            </a:r>
            <a:r>
              <a:rPr lang="zh-CN" altLang="en-US" dirty="0" smtClean="0"/>
              <a:t>。是最初运行在</a:t>
            </a:r>
            <a:r>
              <a:rPr lang="en-US" altLang="zh-CN" dirty="0" smtClean="0"/>
              <a:t>Firefox</a:t>
            </a:r>
            <a:r>
              <a:rPr lang="zh-CN" altLang="en-US" dirty="0" smtClean="0"/>
              <a:t>浏览器中的脚本管理器，因为它强大的功能，给用户留下了良好的口碑，导致之后也出现了不少类似油猴的脚本管理器，例如</a:t>
            </a:r>
            <a:r>
              <a:rPr lang="en-US" altLang="zh-CN" b="1" dirty="0" err="1" smtClean="0"/>
              <a:t>Tampermonkey</a:t>
            </a:r>
            <a:r>
              <a:rPr lang="zh-CN" altLang="en-US" dirty="0" smtClean="0"/>
              <a:t>就是其一，它在</a:t>
            </a:r>
            <a:r>
              <a:rPr lang="en-US" altLang="zh-CN" dirty="0" smtClean="0"/>
              <a:t>Google Chrome</a:t>
            </a:r>
            <a:r>
              <a:rPr lang="zh-CN" altLang="en-US" dirty="0" smtClean="0"/>
              <a:t>浏览器上实现了与</a:t>
            </a:r>
            <a:r>
              <a:rPr lang="en-US" altLang="zh-CN" b="1" dirty="0" err="1" smtClean="0"/>
              <a:t>Greasemonkey</a:t>
            </a:r>
            <a:r>
              <a:rPr lang="zh-CN" altLang="en-US" dirty="0" smtClean="0"/>
              <a:t>几乎相同的功能，所以也被用户称之为</a:t>
            </a:r>
            <a:r>
              <a:rPr lang="zh-CN" altLang="en-US" b="1" dirty="0" smtClean="0"/>
              <a:t>“油猴”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zh-CN" altLang="en-US" dirty="0" smtClean="0"/>
          </a:p>
          <a:p>
            <a:r>
              <a:rPr lang="en-US" altLang="zh-CN" b="1" dirty="0" smtClean="0"/>
              <a:t>         YouTube</a:t>
            </a:r>
            <a:r>
              <a:rPr lang="zh-CN" altLang="en-US" b="1" dirty="0" smtClean="0"/>
              <a:t>（油管）</a:t>
            </a:r>
            <a:r>
              <a:rPr lang="zh-CN" altLang="en-US" dirty="0" smtClean="0"/>
              <a:t>中的</a:t>
            </a:r>
            <a:r>
              <a:rPr lang="en-US" altLang="zh-CN" dirty="0" smtClean="0"/>
              <a:t>You</a:t>
            </a:r>
            <a:r>
              <a:rPr lang="zh-CN" altLang="en-US" dirty="0" smtClean="0"/>
              <a:t>读作</a:t>
            </a:r>
            <a:r>
              <a:rPr lang="zh-CN" altLang="en-US" b="1" dirty="0" smtClean="0"/>
              <a:t>“油”</a:t>
            </a:r>
            <a:r>
              <a:rPr lang="zh-CN" altLang="en-US" dirty="0" smtClean="0"/>
              <a:t>，</a:t>
            </a:r>
            <a:r>
              <a:rPr lang="en-US" altLang="zh-CN" dirty="0" smtClean="0"/>
              <a:t>Tube</a:t>
            </a:r>
            <a:r>
              <a:rPr lang="zh-CN" altLang="en-US" dirty="0" smtClean="0"/>
              <a:t>的中文意思是</a:t>
            </a:r>
            <a:r>
              <a:rPr lang="zh-CN" altLang="en-US" b="1" dirty="0" smtClean="0"/>
              <a:t>“管子”</a:t>
            </a:r>
            <a:r>
              <a:rPr lang="zh-CN" altLang="en-US" dirty="0" smtClean="0"/>
              <a:t>，之前发帖的人为了能正常表达意思又能够使发帖不受官方的影响，所以称之为叫</a:t>
            </a:r>
            <a:r>
              <a:rPr lang="zh-CN" altLang="en-US" b="1" dirty="0" smtClean="0"/>
              <a:t>“油管”</a:t>
            </a:r>
            <a:r>
              <a:rPr lang="zh-CN" altLang="en-US" dirty="0" smtClean="0"/>
              <a:t>。</a:t>
            </a:r>
          </a:p>
          <a:p>
            <a:r>
              <a:rPr lang="en-US" altLang="zh-CN" dirty="0" smtClean="0"/>
              <a:t>         </a:t>
            </a:r>
          </a:p>
          <a:p>
            <a:r>
              <a:rPr lang="en-US" altLang="zh-CN" dirty="0" smtClean="0"/>
              <a:t>         </a:t>
            </a:r>
            <a:r>
              <a:rPr lang="en-US" altLang="zh-CN" dirty="0" err="1" smtClean="0"/>
              <a:t>Tampermonkey</a:t>
            </a:r>
            <a:r>
              <a:rPr lang="zh-CN" altLang="en-US" dirty="0" smtClean="0"/>
              <a:t>（油猴）是一个脚本管理器，它里面可以存放很多脚本文件，而这些脚本才是真正的主角。它能做什么取决于你的脚本是干什么的，都有些什么脚本？例如视频播放、音乐下载、文库资料、小说阅读、网盘下载、资源搜索等等</a:t>
            </a:r>
          </a:p>
          <a:p>
            <a:endParaRPr lang="zh-CN" altLang="en-US" dirty="0" smtClean="0"/>
          </a:p>
          <a:p>
            <a:endParaRPr dirty="0"/>
          </a:p>
        </p:txBody>
      </p:sp>
      <p:sp>
        <p:nvSpPr>
          <p:cNvPr id="4" name="文本框 5"/>
          <p:cNvSpPr txBox="1"/>
          <p:nvPr/>
        </p:nvSpPr>
        <p:spPr>
          <a:xfrm>
            <a:off x="1199169" y="854076"/>
            <a:ext cx="7396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79B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 smtClean="0">
                <a:solidFill>
                  <a:srgbClr val="079BE0"/>
                </a:solidFill>
              </a:rPr>
              <a:t>Tampermonkey</a:t>
            </a:r>
            <a:r>
              <a:rPr lang="en-US" sz="2400" b="1" dirty="0" smtClean="0">
                <a:solidFill>
                  <a:srgbClr val="079BE0"/>
                </a:solidFill>
              </a:rPr>
              <a:t>  </a:t>
            </a:r>
            <a:r>
              <a:rPr lang="zh-CN" altLang="en-US" sz="2400" b="1" dirty="0" smtClean="0">
                <a:solidFill>
                  <a:srgbClr val="079BE0"/>
                </a:solidFill>
              </a:rPr>
              <a:t>油猴脚本</a:t>
            </a:r>
          </a:p>
          <a:p>
            <a:endParaRPr lang="en-US" altLang="zh-CN" sz="2400" b="1" dirty="0" smtClean="0">
              <a:solidFill>
                <a:srgbClr val="079BE0"/>
              </a:solidFill>
            </a:endParaRPr>
          </a:p>
          <a:p>
            <a:endParaRPr lang="zh-CN" altLang="en-US" sz="2400" dirty="0">
              <a:solidFill>
                <a:srgbClr val="079BE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1322852" y="2004212"/>
            <a:ext cx="4491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0091DB"/>
                </a:solidFill>
                <a:latin typeface="+mj-lt"/>
                <a:cs typeface="Calibri" panose="020F0502020204030204" pitchFamily="34" charset="0"/>
              </a:rPr>
              <a:t>1</a:t>
            </a:r>
            <a:endParaRPr lang="zh-CN" altLang="en-US" sz="4000" dirty="0">
              <a:solidFill>
                <a:srgbClr val="0091DB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772524" y="2075661"/>
            <a:ext cx="609600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091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2800" dirty="0">
                <a:solidFill>
                  <a:srgbClr val="0091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Chrome</a:t>
            </a:r>
            <a:r>
              <a:rPr lang="zh-CN" altLang="en-US" sz="2800" dirty="0">
                <a:solidFill>
                  <a:srgbClr val="0091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插件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1322852" y="3015157"/>
            <a:ext cx="4491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0091DB"/>
                </a:solidFill>
                <a:latin typeface="+mj-lt"/>
                <a:cs typeface="Calibri" panose="020F0502020204030204" pitchFamily="34" charset="0"/>
              </a:rPr>
              <a:t>2</a:t>
            </a:r>
            <a:endParaRPr lang="zh-CN" altLang="en-US" sz="4000" dirty="0">
              <a:solidFill>
                <a:srgbClr val="0091DB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729979" y="3080891"/>
            <a:ext cx="609600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091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核心概念以及展示形式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1322852" y="4026102"/>
            <a:ext cx="4491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0091DB"/>
                </a:solidFill>
                <a:latin typeface="+mj-lt"/>
                <a:cs typeface="Calibri" panose="020F0502020204030204" pitchFamily="34" charset="0"/>
              </a:rPr>
              <a:t>3</a:t>
            </a:r>
            <a:endParaRPr lang="zh-CN" altLang="en-US" sz="4000" dirty="0">
              <a:solidFill>
                <a:srgbClr val="0091DB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756649" y="4058816"/>
            <a:ext cx="609600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091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消息通信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1322852" y="5037046"/>
            <a:ext cx="4491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0091DB"/>
                </a:solidFill>
                <a:latin typeface="+mj-lt"/>
                <a:cs typeface="Calibri" panose="020F0502020204030204" pitchFamily="34" charset="0"/>
              </a:rPr>
              <a:t>4</a:t>
            </a:r>
            <a:endParaRPr lang="zh-CN" altLang="en-US" sz="4000" dirty="0">
              <a:solidFill>
                <a:srgbClr val="0091DB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729979" y="5129450"/>
            <a:ext cx="609600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091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"/>
          <p:cNvSpPr txBox="1"/>
          <p:nvPr/>
        </p:nvSpPr>
        <p:spPr>
          <a:xfrm>
            <a:off x="727905" y="348957"/>
            <a:ext cx="50349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3.1  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其他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0497" y="1243600"/>
            <a:ext cx="3724275" cy="307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矩形 3"/>
          <p:cNvSpPr/>
          <p:nvPr/>
        </p:nvSpPr>
        <p:spPr>
          <a:xfrm>
            <a:off x="1488208" y="823797"/>
            <a:ext cx="3087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https://greasyfork.org/zh-CN</a:t>
            </a:r>
            <a:endParaRPr lang="zh-CN" altLang="en-US" dirty="0"/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7840" y="4383313"/>
            <a:ext cx="11067760" cy="1670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3270" cy="6858000"/>
          </a:xfrm>
          <a:custGeom>
            <a:avLst/>
            <a:gdLst/>
            <a:ahLst/>
            <a:cxnLst/>
            <a:rect l="l" t="t" r="r" b="b"/>
            <a:pathLst>
              <a:path w="12193270" h="6858000">
                <a:moveTo>
                  <a:pt x="0" y="6858000"/>
                </a:moveTo>
                <a:lnTo>
                  <a:pt x="12193193" y="6858000"/>
                </a:lnTo>
                <a:lnTo>
                  <a:pt x="12193193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9BD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8600"/>
            <a:ext cx="12192000" cy="2374900"/>
          </a:xfrm>
          <a:prstGeom prst="rect">
            <a:avLst/>
          </a:prstGeom>
        </p:spPr>
      </p:pic>
      <p:sp>
        <p:nvSpPr>
          <p:cNvPr id="4" name="object 5"/>
          <p:cNvSpPr/>
          <p:nvPr/>
        </p:nvSpPr>
        <p:spPr>
          <a:xfrm>
            <a:off x="5666740" y="3285020"/>
            <a:ext cx="918057" cy="9180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6"/>
          <p:cNvSpPr txBox="1"/>
          <p:nvPr/>
        </p:nvSpPr>
        <p:spPr>
          <a:xfrm>
            <a:off x="4312957" y="4371080"/>
            <a:ext cx="3625621" cy="42364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7730" marR="5080" indent="-875665" algn="ctr">
              <a:lnSpc>
                <a:spcPct val="112000"/>
              </a:lnSpc>
              <a:spcBef>
                <a:spcPts val="95"/>
              </a:spcBef>
            </a:pPr>
            <a:r>
              <a:rPr sz="1200" spc="2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 panose="02020500000000000000" charset="-120"/>
              </a:rPr>
              <a:t>深圳市罗湖区深南大道</a:t>
            </a:r>
            <a:r>
              <a:rPr sz="1200" spc="13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 panose="02020500000000000000" charset="-120"/>
              </a:rPr>
              <a:t>5002</a:t>
            </a:r>
            <a:r>
              <a:rPr sz="1200" spc="2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 panose="02020500000000000000" charset="-120"/>
              </a:rPr>
              <a:t>号</a:t>
            </a:r>
            <a:r>
              <a:rPr sz="1200" spc="3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 panose="02020500000000000000" charset="-120"/>
              </a:rPr>
              <a:t>地王大厦9楼</a:t>
            </a:r>
            <a:r>
              <a:rPr lang="zh-CN" altLang="en-US" sz="1200" spc="3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 panose="02020500000000000000" charset="-120"/>
              </a:rPr>
              <a:t>、</a:t>
            </a:r>
            <a:r>
              <a:rPr lang="en-US" altLang="zh-CN" sz="1200" spc="3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 panose="02020500000000000000" charset="-120"/>
              </a:rPr>
              <a:t>10</a:t>
            </a:r>
            <a:r>
              <a:rPr lang="zh-CN" altLang="en-US" sz="1200" spc="3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 panose="02020500000000000000" charset="-120"/>
              </a:rPr>
              <a:t>楼</a:t>
            </a:r>
            <a:endParaRPr lang="en-US" altLang="zh-CN" sz="1200" spc="35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PMingLiU" panose="02020500000000000000" charset="-120"/>
            </a:endParaRPr>
          </a:p>
          <a:p>
            <a:pPr marL="887730" marR="5080" indent="-875665" algn="ctr">
              <a:lnSpc>
                <a:spcPct val="112000"/>
              </a:lnSpc>
              <a:spcBef>
                <a:spcPts val="95"/>
              </a:spcBef>
            </a:pPr>
            <a:r>
              <a:rPr sz="1200" spc="3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 panose="02020500000000000000" charset="-120"/>
              </a:rPr>
              <a:t>  </a:t>
            </a:r>
            <a:r>
              <a:rPr sz="1200" spc="14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MingLiU" panose="02020500000000000000" charset="-120"/>
              </a:rPr>
              <a:t>www.oigcn.com</a:t>
            </a:r>
            <a:endParaRPr sz="1200" dirty="0">
              <a:latin typeface="微软雅黑" panose="020B0503020204020204" pitchFamily="34" charset="-122"/>
              <a:ea typeface="微软雅黑" panose="020B0503020204020204" pitchFamily="34" charset="-122"/>
              <a:cs typeface="PMingLiU" panose="02020500000000000000" charset="-120"/>
            </a:endParaRPr>
          </a:p>
        </p:txBody>
      </p:sp>
      <p:sp>
        <p:nvSpPr>
          <p:cNvPr id="6" name="object 7"/>
          <p:cNvSpPr txBox="1"/>
          <p:nvPr/>
        </p:nvSpPr>
        <p:spPr>
          <a:xfrm>
            <a:off x="3906981" y="1610287"/>
            <a:ext cx="4424218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451485">
              <a:lnSpc>
                <a:spcPct val="100000"/>
              </a:lnSpc>
              <a:spcBef>
                <a:spcPts val="105"/>
              </a:spcBef>
            </a:pPr>
            <a:r>
              <a:rPr lang="zh-CN" altLang="en-US" spc="69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感谢您的聆听</a:t>
            </a:r>
            <a:r>
              <a:rPr lang="en-US" spc="69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</a:t>
            </a:r>
            <a:r>
              <a:rPr lang="en-US" spc="-2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spc="24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You！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09596" y="345239"/>
            <a:ext cx="299593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 </a:t>
            </a:r>
            <a:r>
              <a:rPr lang="zh-CN" altLang="en-US" sz="20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20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Chrome</a:t>
            </a:r>
            <a:r>
              <a:rPr lang="zh-CN" altLang="en-US" sz="20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插件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25525" y="958215"/>
            <a:ext cx="107372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</a:t>
            </a:r>
            <a:r>
              <a:rPr lang="zh-CN" altLang="en-US" dirty="0"/>
              <a:t>严格来讲，我们正在说的东西应该叫Chrome扩展(Chrome Extension)，真正意义上的Chrome插件是更底层的浏览器功能扩展，可能需要对浏览器源码有一定掌握才有能力去开发。鉴于Chrome插件的叫法已经习惯，所以</a:t>
            </a:r>
            <a:r>
              <a:rPr lang="en-US" altLang="zh-CN" dirty="0"/>
              <a:t>Chrome</a:t>
            </a:r>
            <a:r>
              <a:rPr lang="zh-CN" altLang="en-US" dirty="0"/>
              <a:t>扩展也叫</a:t>
            </a:r>
            <a:r>
              <a:rPr lang="en-US" altLang="zh-CN" dirty="0"/>
              <a:t>Chrome</a:t>
            </a:r>
            <a:r>
              <a:rPr lang="zh-CN" altLang="en-US" dirty="0" smtClean="0"/>
              <a:t>插件。</a:t>
            </a:r>
            <a:endParaRPr lang="zh-CN" altLang="en-US" dirty="0"/>
          </a:p>
          <a:p>
            <a:endParaRPr lang="zh-CN" altLang="en-US" dirty="0"/>
          </a:p>
          <a:p>
            <a:r>
              <a:rPr lang="en-US" altLang="zh-CN" dirty="0"/>
              <a:t>        </a:t>
            </a:r>
            <a:r>
              <a:rPr lang="zh-CN" altLang="en-US" dirty="0"/>
              <a:t>Chrome插件是一个用Web技术开发、用来增强浏览器功能的软件，它其实就是一个由HTML、CSS、JS、图片等资源组成的一个.crx后缀的压缩包.</a:t>
            </a:r>
          </a:p>
        </p:txBody>
      </p:sp>
      <p:pic>
        <p:nvPicPr>
          <p:cNvPr id="5" name="图片 4" descr="352797-20170711100448275-5550089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690" y="2925445"/>
            <a:ext cx="5722620" cy="3261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09596" y="345239"/>
            <a:ext cx="27197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 </a:t>
            </a:r>
            <a:r>
              <a:rPr lang="zh-CN" altLang="en-US" sz="20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一些</a:t>
            </a:r>
            <a:r>
              <a:rPr lang="en-US" altLang="zh-CN" sz="20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Chrome</a:t>
            </a:r>
            <a:r>
              <a:rPr lang="zh-CN" altLang="en-US" sz="20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插件</a:t>
            </a:r>
          </a:p>
        </p:txBody>
      </p:sp>
      <p:pic>
        <p:nvPicPr>
          <p:cNvPr id="3" name="图片 2" descr="截屏2021-09-11 下午8.22.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395" y="744220"/>
            <a:ext cx="4271010" cy="57448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99770" y="358140"/>
            <a:ext cx="50349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1.3  </a:t>
            </a: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学习Chrome插件开发有什么意义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74750" y="909955"/>
            <a:ext cx="89871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增强浏览器功能，轻松实现属于自己的“定制版”浏览器，等等。</a:t>
            </a:r>
          </a:p>
          <a:p>
            <a:endParaRPr lang="zh-CN" altLang="en-US"/>
          </a:p>
          <a:p>
            <a:r>
              <a:rPr lang="zh-CN" altLang="en-US"/>
              <a:t>Chrome插件提供了很多实用API供我们使用，包括但不限于：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01115" y="1985010"/>
            <a:ext cx="7572375" cy="22669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99770" y="358140"/>
            <a:ext cx="50349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1.3  </a:t>
            </a: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开发与调试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99770" y="947420"/>
            <a:ext cx="1037399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</a:t>
            </a:r>
            <a:r>
              <a:rPr lang="zh-CN" altLang="en-US"/>
              <a:t>Chrome插件没有严格的项目结构要求，只要保证本目录有一个manifest.json即可，也不需要专门的IDE，普通的web开发工具即可。</a:t>
            </a:r>
          </a:p>
          <a:p>
            <a:endParaRPr lang="zh-CN" altLang="en-US"/>
          </a:p>
          <a:p>
            <a:r>
              <a:rPr lang="en-US" altLang="zh-CN"/>
              <a:t>        </a:t>
            </a:r>
            <a:r>
              <a:rPr lang="zh-CN" altLang="en-US"/>
              <a:t>从右上角菜单-&gt;更多工具-&gt;扩展程序可以进入 插件管理页面，也可以直接在地址栏输入 chrome://extensions 访问。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953760" y="2614295"/>
            <a:ext cx="512000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</a:t>
            </a:r>
            <a:r>
              <a:rPr lang="zh-CN" altLang="en-US"/>
              <a:t>勾选开发者模式即可以文件夹的形式直接加载插件，否则只能安装.crx格式的文件。Chrome要求插件必须从它的Chrome应用商店安装，其它任何网站下载的都无法直接安装，所以，其实我们可以把crx文件解压，然后通过开发者模式直接加载。</a:t>
            </a:r>
          </a:p>
          <a:p>
            <a:endParaRPr lang="zh-CN" altLang="en-US"/>
          </a:p>
          <a:p>
            <a:r>
              <a:rPr lang="en-US" altLang="zh-CN"/>
              <a:t>        </a:t>
            </a:r>
            <a:r>
              <a:rPr lang="zh-CN" altLang="en-US"/>
              <a:t>开发中，代码有任何改动都必须重新加载插件，只需要在插件管理页按下Ctrl+R即可，以防万一最好还把页面刷新一下。</a:t>
            </a:r>
          </a:p>
        </p:txBody>
      </p:sp>
      <p:pic>
        <p:nvPicPr>
          <p:cNvPr id="6" name="图片 5" descr="截屏2021-09-11 下午8.14.50的副本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5685" y="2614295"/>
            <a:ext cx="4622165" cy="36175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99770" y="358140"/>
            <a:ext cx="50349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2.1   </a:t>
            </a: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核心介绍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65885" y="918210"/>
            <a:ext cx="2261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079B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manifest.json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55040" y="1539875"/>
            <a:ext cx="95167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</a:t>
            </a:r>
            <a:r>
              <a:rPr lang="zh-CN" altLang="en-US"/>
              <a:t>这是一个Chrome插件最重要也是必不可少的文件，用来配置所有和插件相关的配置，必须放在根目录。其中，manifest_version、name、version3个是必不可少的，description和icons是推荐的。</a:t>
            </a:r>
          </a:p>
        </p:txBody>
      </p:sp>
      <p:pic>
        <p:nvPicPr>
          <p:cNvPr id="5" name="图片 4" descr="截屏2021-09-11 下午9.39.5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54680" y="2461895"/>
            <a:ext cx="5555615" cy="37807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99770" y="358140"/>
            <a:ext cx="50349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2.1   </a:t>
            </a: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核心介绍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65885" y="918210"/>
            <a:ext cx="2261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079B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content-scripts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55040" y="1539875"/>
            <a:ext cx="95167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</a:t>
            </a:r>
            <a:r>
              <a:rPr lang="zh-CN" altLang="en-US" dirty="0"/>
              <a:t>所谓content-scripts，其实就是Chrome插件中向页面注入脚本的一种形式（虽然名为script，其实还可以包括css的</a:t>
            </a:r>
            <a:r>
              <a:rPr lang="zh-CN" altLang="en-US" dirty="0" smtClean="0"/>
              <a:t>），通过使用标准的</a:t>
            </a:r>
            <a:r>
              <a:rPr lang="en-US" altLang="zh-CN" dirty="0" smtClean="0"/>
              <a:t>DOM</a:t>
            </a:r>
            <a:r>
              <a:rPr lang="zh-CN" altLang="en-US" dirty="0" smtClean="0"/>
              <a:t>，它们可以获取浏览器所访问页面的详细信息，并可以修改这些信息，</a:t>
            </a:r>
            <a:r>
              <a:rPr lang="zh-CN" altLang="en-US" dirty="0"/>
              <a:t>最常见的比如：广告屏蔽、页面CSS定制，等等。</a:t>
            </a:r>
          </a:p>
        </p:txBody>
      </p:sp>
      <p:pic>
        <p:nvPicPr>
          <p:cNvPr id="6" name="图片 5" descr="截屏2021-09-11 下午9.47.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885" y="2738755"/>
            <a:ext cx="9236075" cy="36106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99770" y="358140"/>
            <a:ext cx="50349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2.1   </a:t>
            </a: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核心介绍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65885" y="918210"/>
            <a:ext cx="2261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079B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content-scripts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55040" y="1539875"/>
            <a:ext cx="95167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</a:t>
            </a:r>
            <a:r>
              <a:rPr lang="zh-CN" altLang="en-US"/>
              <a:t>content-scripts和原始页面共享DOM，但是不共享JS，如要访问页面JS（例如某个JS变量），只能通过injected js来实现。content-scripts不能访问绝大部分chrome.xxx.api，除了下面这4种：</a:t>
            </a:r>
          </a:p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275715" y="2900045"/>
            <a:ext cx="1035240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ym typeface="+mn-ea"/>
              </a:rPr>
              <a:t>chrome.extension(getURL , inIncognitoContext , lastError , onRequest , sendRequest)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chrome.i18n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chrome.runtime(connect , getManifest , getURL , id , onConnect , onMessage , sendMessage)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chrome.storage</a:t>
            </a:r>
            <a:endParaRPr lang="zh-CN" altLang="en-US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570,&quot;width&quot;:11925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1348</Words>
  <Application>WPS 演示</Application>
  <PresentationFormat>自定义</PresentationFormat>
  <Paragraphs>94</Paragraphs>
  <Slides>21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2" baseType="lpstr">
      <vt:lpstr>Office 主题​​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</cp:lastModifiedBy>
  <cp:revision>424</cp:revision>
  <dcterms:created xsi:type="dcterms:W3CDTF">2021-09-12T09:51:16Z</dcterms:created>
  <dcterms:modified xsi:type="dcterms:W3CDTF">2021-09-14T09:09:07Z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2052-3.9.0.6159</vt:lpwstr>
  </property>
  <property fmtid="{D5CDD505-2E9C-101B-9397-08002B2CF9AE}" pid="3" name="ICV">
    <vt:lpwstr>1B5352D2F5C14A0D9CB7E3E97A35D966</vt:lpwstr>
  </property>
</Properties>
</file>